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64" r:id="rId5"/>
    <p:sldId id="314" r:id="rId6"/>
    <p:sldId id="315" r:id="rId7"/>
    <p:sldId id="316" r:id="rId8"/>
    <p:sldId id="317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b="1" dirty="0" err="1"/>
              <a:t>Gogs</a:t>
            </a:r>
            <a:r>
              <a:rPr lang="en-US" sz="6800" b="1" dirty="0"/>
              <a:t> 20-21quiz</a:t>
            </a:r>
            <a:br>
              <a:rPr lang="en-US" sz="6800" b="1" dirty="0"/>
            </a:br>
            <a:r>
              <a:rPr lang="en-US" sz="6800" b="1" dirty="0"/>
              <a:t>December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B0E617-2464-4651-A751-E09099995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26" y="682692"/>
            <a:ext cx="10589581" cy="5496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/>
              <a:t>Q1. Cervical cancer screening should be initiated at the age of</a:t>
            </a:r>
          </a:p>
          <a:p>
            <a:pPr marL="0" indent="0">
              <a:buNone/>
            </a:pPr>
            <a:r>
              <a:rPr lang="en-IN" sz="2000" b="1" dirty="0"/>
              <a:t>           a) at 21years</a:t>
            </a:r>
          </a:p>
          <a:p>
            <a:pPr marL="0" indent="0">
              <a:buNone/>
            </a:pPr>
            <a:r>
              <a:rPr lang="en-IN" sz="2000" b="1" dirty="0"/>
              <a:t>           b) at 21years,if sexually active</a:t>
            </a:r>
          </a:p>
          <a:p>
            <a:pPr marL="0" indent="0">
              <a:buNone/>
            </a:pPr>
            <a:r>
              <a:rPr lang="en-IN" sz="2000" b="1" dirty="0"/>
              <a:t>           </a:t>
            </a:r>
            <a:r>
              <a:rPr lang="en-IN" sz="2000" b="1" dirty="0">
                <a:solidFill>
                  <a:srgbClr val="FF0000"/>
                </a:solidFill>
              </a:rPr>
              <a:t>c) at 25 years</a:t>
            </a:r>
          </a:p>
          <a:p>
            <a:pPr marL="0" indent="0">
              <a:buNone/>
            </a:pPr>
            <a:r>
              <a:rPr lang="en-IN" sz="2000" b="1" dirty="0"/>
              <a:t>           d) at 30years, if not active sexually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r>
              <a:rPr lang="en-IN" sz="2000" b="1" dirty="0"/>
              <a:t>Q2. Tests recommended for cervical cancer screening are</a:t>
            </a:r>
          </a:p>
          <a:p>
            <a:pPr marL="0" indent="0">
              <a:buNone/>
            </a:pPr>
            <a:r>
              <a:rPr lang="en-IN" sz="2000" b="1" dirty="0"/>
              <a:t>          a) Cytology alone every 2 years until age of 35 years</a:t>
            </a:r>
          </a:p>
          <a:p>
            <a:pPr marL="0" indent="0">
              <a:buNone/>
            </a:pPr>
            <a:r>
              <a:rPr lang="en-IN" sz="2000" b="1" dirty="0">
                <a:solidFill>
                  <a:srgbClr val="FF0000"/>
                </a:solidFill>
              </a:rPr>
              <a:t>          b) Primary HPV test alone every 5 years</a:t>
            </a:r>
          </a:p>
          <a:p>
            <a:pPr marL="0" indent="0">
              <a:buNone/>
            </a:pPr>
            <a:r>
              <a:rPr lang="en-IN" sz="2000" b="1" dirty="0"/>
              <a:t>          c) Cytology alone every 5 years</a:t>
            </a:r>
          </a:p>
          <a:p>
            <a:pPr marL="0" indent="0">
              <a:buNone/>
            </a:pPr>
            <a:r>
              <a:rPr lang="en-IN" sz="2000" b="1" dirty="0"/>
              <a:t>          d) All of the above</a:t>
            </a:r>
          </a:p>
          <a:p>
            <a:pPr marL="0" indent="0">
              <a:buNone/>
            </a:pPr>
            <a:r>
              <a:rPr lang="en-IN" sz="2000" b="1" dirty="0"/>
              <a:t>            </a:t>
            </a: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9679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8478-B13C-446E-B913-2EF5B2D4E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03" y="993411"/>
            <a:ext cx="10633969" cy="5265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/>
              <a:t> Q3. To exit the cervical cancer screening </a:t>
            </a:r>
            <a:r>
              <a:rPr lang="en-IN" sz="2000" b="1" dirty="0" err="1"/>
              <a:t>pragramme</a:t>
            </a:r>
            <a:r>
              <a:rPr lang="en-IN" sz="2000" b="1" dirty="0"/>
              <a:t> at 65 years, adequate negative screening is defined as</a:t>
            </a:r>
          </a:p>
          <a:p>
            <a:pPr marL="0" indent="0">
              <a:buNone/>
            </a:pPr>
            <a:r>
              <a:rPr lang="en-IN" sz="2000" b="1" dirty="0"/>
              <a:t>     a) Two consecutive negative co-tests</a:t>
            </a:r>
          </a:p>
          <a:p>
            <a:pPr marL="0" indent="0">
              <a:buNone/>
            </a:pPr>
            <a:r>
              <a:rPr lang="en-IN" sz="2000" b="1" dirty="0"/>
              <a:t>     b) 3 consecutive negative cytology tests</a:t>
            </a:r>
          </a:p>
          <a:p>
            <a:pPr marL="0" indent="0">
              <a:buNone/>
            </a:pPr>
            <a:r>
              <a:rPr lang="en-IN" sz="2000" b="1" dirty="0"/>
              <a:t>     c) Last test done in last 5 years</a:t>
            </a:r>
          </a:p>
          <a:p>
            <a:pPr marL="0" indent="0">
              <a:buNone/>
            </a:pPr>
            <a:r>
              <a:rPr lang="en-IN" sz="2000" b="1" dirty="0">
                <a:solidFill>
                  <a:srgbClr val="FF0000"/>
                </a:solidFill>
              </a:rPr>
              <a:t>     d) All of the above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r>
              <a:rPr lang="en-IN" sz="2000" b="1" dirty="0"/>
              <a:t>Q4. Swede score of 5 in colposcopy implies</a:t>
            </a:r>
          </a:p>
          <a:p>
            <a:pPr marL="0" indent="0">
              <a:buNone/>
            </a:pPr>
            <a:r>
              <a:rPr lang="en-IN" sz="2000" b="1" dirty="0"/>
              <a:t>      a) Normal</a:t>
            </a:r>
          </a:p>
          <a:p>
            <a:pPr marL="0" indent="0">
              <a:buNone/>
            </a:pPr>
            <a:r>
              <a:rPr lang="en-IN" sz="2000" b="1" dirty="0"/>
              <a:t>      b) LSIL</a:t>
            </a:r>
          </a:p>
          <a:p>
            <a:pPr marL="0" indent="0">
              <a:buNone/>
            </a:pPr>
            <a:r>
              <a:rPr lang="en-IN" sz="2000" b="1" dirty="0"/>
              <a:t>      </a:t>
            </a:r>
            <a:r>
              <a:rPr lang="en-IN" sz="2000" b="1" dirty="0">
                <a:solidFill>
                  <a:srgbClr val="FF0000"/>
                </a:solidFill>
              </a:rPr>
              <a:t>c) HSIL</a:t>
            </a:r>
          </a:p>
          <a:p>
            <a:pPr marL="0" indent="0">
              <a:buNone/>
            </a:pPr>
            <a:r>
              <a:rPr lang="en-IN" sz="2000" b="1" dirty="0"/>
              <a:t>      d) suspected CA Cervix</a:t>
            </a: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33141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A7F7-2E41-4385-A9C7-8E838ABE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92" y="682692"/>
            <a:ext cx="10633969" cy="5513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/>
              <a:t>Q 5. Ovarian cysts in postmenopausal women should initially be assessed by</a:t>
            </a:r>
          </a:p>
          <a:p>
            <a:pPr marL="0" indent="0">
              <a:buNone/>
            </a:pPr>
            <a:r>
              <a:rPr lang="en-IN" sz="2000" b="1" dirty="0"/>
              <a:t>     a) CA 125</a:t>
            </a:r>
          </a:p>
          <a:p>
            <a:pPr marL="0" indent="0">
              <a:buNone/>
            </a:pPr>
            <a:r>
              <a:rPr lang="en-IN" sz="2000" b="1" dirty="0"/>
              <a:t>     b) TVS</a:t>
            </a:r>
          </a:p>
          <a:p>
            <a:pPr marL="0" indent="0">
              <a:buNone/>
            </a:pPr>
            <a:r>
              <a:rPr lang="en-IN" sz="2000" b="1" dirty="0"/>
              <a:t>     c) CT SCAN</a:t>
            </a:r>
          </a:p>
          <a:p>
            <a:pPr marL="0" indent="0">
              <a:buNone/>
            </a:pPr>
            <a:r>
              <a:rPr lang="en-IN" sz="2000" b="1" dirty="0"/>
              <a:t>     </a:t>
            </a:r>
            <a:r>
              <a:rPr lang="en-IN" sz="2000" b="1" dirty="0">
                <a:solidFill>
                  <a:srgbClr val="FF0000"/>
                </a:solidFill>
              </a:rPr>
              <a:t>d) a &amp; b</a:t>
            </a:r>
          </a:p>
          <a:p>
            <a:pPr marL="0" indent="0">
              <a:buNone/>
            </a:pPr>
            <a:r>
              <a:rPr lang="en-IN" sz="2000" b="1" dirty="0"/>
              <a:t>      e) All of the above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r>
              <a:rPr lang="en-IN" sz="2000" b="1" dirty="0"/>
              <a:t>Q6. What options are available for reducing my risk for ovarian cancer</a:t>
            </a:r>
          </a:p>
          <a:p>
            <a:pPr marL="0" indent="0">
              <a:buNone/>
            </a:pPr>
            <a:r>
              <a:rPr lang="en-IN" sz="2000" b="1" dirty="0"/>
              <a:t>      a) Breastfeeding</a:t>
            </a:r>
          </a:p>
          <a:p>
            <a:pPr marL="0" indent="0">
              <a:buNone/>
            </a:pPr>
            <a:r>
              <a:rPr lang="en-IN" sz="2000" b="1" dirty="0"/>
              <a:t>      b) Surgically remove ovaries &amp; Fallopian tubes</a:t>
            </a:r>
          </a:p>
          <a:p>
            <a:pPr marL="0" indent="0">
              <a:buNone/>
            </a:pPr>
            <a:r>
              <a:rPr lang="en-IN" sz="2000" b="1" dirty="0"/>
              <a:t>      c) Pre-</a:t>
            </a:r>
            <a:r>
              <a:rPr lang="en-IN" sz="2000" b="1" dirty="0" err="1"/>
              <a:t>menopauasal</a:t>
            </a:r>
            <a:r>
              <a:rPr lang="en-IN" sz="2000" b="1" dirty="0"/>
              <a:t> OCP’s</a:t>
            </a:r>
          </a:p>
          <a:p>
            <a:pPr marL="0" indent="0">
              <a:buNone/>
            </a:pPr>
            <a:r>
              <a:rPr lang="en-IN" sz="2000" b="1" dirty="0">
                <a:solidFill>
                  <a:srgbClr val="FF0000"/>
                </a:solidFill>
              </a:rPr>
              <a:t>      d) All of the above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52083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826E-CF0B-4657-A9CD-AB3AE0FC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49" y="407485"/>
            <a:ext cx="11042342" cy="6179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/>
              <a:t>Q7. What is the best screening method of choice for breast cancer in a BRCA mutated women</a:t>
            </a:r>
          </a:p>
          <a:p>
            <a:pPr marL="0" indent="0">
              <a:buNone/>
            </a:pPr>
            <a:r>
              <a:rPr lang="en-IN" sz="2000" b="1" dirty="0"/>
              <a:t>     a) Screening mammography after 40 years of age</a:t>
            </a:r>
          </a:p>
          <a:p>
            <a:pPr marL="0" indent="0">
              <a:buNone/>
            </a:pPr>
            <a:r>
              <a:rPr lang="en-IN" sz="2000" b="1" dirty="0"/>
              <a:t>     b) Breast self examination</a:t>
            </a:r>
          </a:p>
          <a:p>
            <a:pPr marL="0" indent="0">
              <a:buNone/>
            </a:pPr>
            <a:r>
              <a:rPr lang="en-IN" sz="2000" b="1" dirty="0"/>
              <a:t>     </a:t>
            </a:r>
            <a:r>
              <a:rPr lang="en-IN" sz="2000" b="1" dirty="0">
                <a:solidFill>
                  <a:srgbClr val="FF0000"/>
                </a:solidFill>
              </a:rPr>
              <a:t>c) MR- Mammography</a:t>
            </a:r>
          </a:p>
          <a:p>
            <a:pPr marL="0" indent="0">
              <a:buNone/>
            </a:pPr>
            <a:r>
              <a:rPr lang="en-IN" sz="2000" b="1" dirty="0"/>
              <a:t>     d) PET-CT</a:t>
            </a:r>
          </a:p>
          <a:p>
            <a:pPr marL="0" indent="0">
              <a:buNone/>
            </a:pPr>
            <a:endParaRPr lang="en-IN" sz="2000" b="1" dirty="0"/>
          </a:p>
          <a:p>
            <a:pPr marL="0" indent="0">
              <a:buNone/>
            </a:pPr>
            <a:r>
              <a:rPr lang="en-IN" sz="2000" b="1" dirty="0"/>
              <a:t>Q8. BRCA testing is not mandatory in a 50 year old lady in which of the following scenario</a:t>
            </a:r>
          </a:p>
          <a:p>
            <a:pPr marL="0" indent="0">
              <a:buNone/>
            </a:pPr>
            <a:r>
              <a:rPr lang="en-IN" sz="2000" b="1" dirty="0"/>
              <a:t>     a) With bilateral breast cancer</a:t>
            </a:r>
          </a:p>
          <a:p>
            <a:pPr marL="0" indent="0">
              <a:buNone/>
            </a:pPr>
            <a:r>
              <a:rPr lang="en-IN" sz="2000" b="1" dirty="0"/>
              <a:t>     b) With family history of prostrate cancer</a:t>
            </a:r>
          </a:p>
          <a:p>
            <a:pPr marL="0" indent="0">
              <a:buNone/>
            </a:pPr>
            <a:r>
              <a:rPr lang="en-IN" sz="2000" b="1" dirty="0"/>
              <a:t>     </a:t>
            </a:r>
            <a:r>
              <a:rPr lang="en-IN" sz="2000" b="1" dirty="0">
                <a:solidFill>
                  <a:srgbClr val="FF0000"/>
                </a:solidFill>
              </a:rPr>
              <a:t>c) With hormone positive breast cancer with family history of breast cancer in mother            at age of 70 years</a:t>
            </a:r>
          </a:p>
          <a:p>
            <a:pPr marL="0" indent="0">
              <a:buNone/>
            </a:pPr>
            <a:r>
              <a:rPr lang="en-IN" sz="2000" b="1" dirty="0"/>
              <a:t>     d) With high grade serous carcinoma Right ovary</a:t>
            </a:r>
          </a:p>
          <a:p>
            <a:pPr marL="0" indent="0">
              <a:buNone/>
            </a:pP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43170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0D3A-6414-4FF0-B537-BC3422C5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71" y="593916"/>
            <a:ext cx="10882544" cy="5691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/>
              <a:t>Q9. Find the wrong match</a:t>
            </a:r>
          </a:p>
          <a:p>
            <a:pPr marL="0" indent="0">
              <a:buNone/>
            </a:pPr>
            <a:r>
              <a:rPr lang="en-IN" sz="2000" b="1" dirty="0"/>
              <a:t>    a) </a:t>
            </a:r>
            <a:r>
              <a:rPr lang="en-IN" sz="2000" b="1" dirty="0" err="1"/>
              <a:t>Christiano</a:t>
            </a:r>
            <a:r>
              <a:rPr lang="en-IN" sz="2000" b="1" dirty="0"/>
              <a:t> Ronaldo- Football</a:t>
            </a:r>
          </a:p>
          <a:p>
            <a:pPr marL="0" indent="0">
              <a:buNone/>
            </a:pPr>
            <a:r>
              <a:rPr lang="en-IN" sz="2000" b="1" dirty="0"/>
              <a:t>    b) </a:t>
            </a:r>
            <a:r>
              <a:rPr lang="en-IN" sz="2000" b="1" dirty="0" err="1"/>
              <a:t>Rafel</a:t>
            </a:r>
            <a:r>
              <a:rPr lang="en-IN" sz="2000" b="1" dirty="0"/>
              <a:t> Nadal- Tennis</a:t>
            </a:r>
          </a:p>
          <a:p>
            <a:pPr marL="0" indent="0">
              <a:buNone/>
            </a:pPr>
            <a:r>
              <a:rPr lang="en-IN" sz="2000" b="1" dirty="0"/>
              <a:t>    c) Rohit Sharma- </a:t>
            </a:r>
            <a:r>
              <a:rPr lang="en-IN" sz="2000" b="1" dirty="0" err="1"/>
              <a:t>Criket</a:t>
            </a:r>
            <a:endParaRPr lang="en-IN" sz="2000" b="1" dirty="0"/>
          </a:p>
          <a:p>
            <a:pPr marL="0" indent="0">
              <a:buNone/>
            </a:pPr>
            <a:r>
              <a:rPr lang="en-IN" sz="2000" b="1" dirty="0">
                <a:solidFill>
                  <a:srgbClr val="FF0000"/>
                </a:solidFill>
              </a:rPr>
              <a:t>    d) Surya Kumar Yadav- Wrestling</a:t>
            </a:r>
          </a:p>
          <a:p>
            <a:pPr marL="0" indent="0">
              <a:buNone/>
            </a:pPr>
            <a:endParaRPr lang="en-IN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2000" b="1" dirty="0"/>
              <a:t>Q10. Amol Palekar movies include all except</a:t>
            </a:r>
          </a:p>
          <a:p>
            <a:pPr marL="0" indent="0">
              <a:buNone/>
            </a:pPr>
            <a:r>
              <a:rPr lang="en-IN" sz="2000" b="1" dirty="0"/>
              <a:t>     a) </a:t>
            </a:r>
            <a:r>
              <a:rPr lang="en-IN" sz="2000" b="1" dirty="0" err="1"/>
              <a:t>Golmal</a:t>
            </a:r>
            <a:endParaRPr lang="en-IN" sz="2000" b="1" dirty="0"/>
          </a:p>
          <a:p>
            <a:pPr marL="0" indent="0">
              <a:buNone/>
            </a:pPr>
            <a:r>
              <a:rPr lang="en-IN" sz="2000" b="1" dirty="0"/>
              <a:t>     b) </a:t>
            </a:r>
            <a:r>
              <a:rPr lang="en-IN" sz="2000" b="1" dirty="0" err="1"/>
              <a:t>Chitchor</a:t>
            </a:r>
            <a:endParaRPr lang="en-IN" sz="2000" b="1" dirty="0"/>
          </a:p>
          <a:p>
            <a:pPr marL="0" indent="0">
              <a:buNone/>
            </a:pPr>
            <a:r>
              <a:rPr lang="en-IN" sz="2000" b="1" dirty="0"/>
              <a:t>     </a:t>
            </a:r>
            <a:r>
              <a:rPr lang="en-IN" sz="2000" b="1" dirty="0">
                <a:solidFill>
                  <a:srgbClr val="FF0000"/>
                </a:solidFill>
              </a:rPr>
              <a:t>c) </a:t>
            </a:r>
            <a:r>
              <a:rPr lang="en-IN" sz="2000" b="1" dirty="0" err="1">
                <a:solidFill>
                  <a:srgbClr val="FF0000"/>
                </a:solidFill>
              </a:rPr>
              <a:t>Chori</a:t>
            </a:r>
            <a:r>
              <a:rPr lang="en-IN" sz="2000" b="1" dirty="0">
                <a:solidFill>
                  <a:srgbClr val="FF0000"/>
                </a:solidFill>
              </a:rPr>
              <a:t> </a:t>
            </a:r>
            <a:r>
              <a:rPr lang="en-IN" sz="2000" b="1" dirty="0" err="1">
                <a:solidFill>
                  <a:srgbClr val="FF0000"/>
                </a:solidFill>
              </a:rPr>
              <a:t>Chori</a:t>
            </a:r>
            <a:endParaRPr lang="en-IN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2000" b="1" dirty="0"/>
              <a:t>     d) Rajni </a:t>
            </a:r>
            <a:r>
              <a:rPr lang="en-IN" sz="2000" b="1" dirty="0" err="1"/>
              <a:t>gandha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4193421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{21872591-08C9-4BB9-AEFA-4061F821FCEC}tf11531919_win32</Template>
  <TotalTime>107</TotalTime>
  <Words>418</Words>
  <Application>Microsoft Office PowerPoint</Application>
  <PresentationFormat>Widescreen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Avenir Next LT Pro</vt:lpstr>
      <vt:lpstr>Avenir Next LT Pro Light</vt:lpstr>
      <vt:lpstr>Calibri</vt:lpstr>
      <vt:lpstr>Garamond</vt:lpstr>
      <vt:lpstr>SavonVTI</vt:lpstr>
      <vt:lpstr>Gogs 20-21quiz December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Gogs 20-21quiz December</dc:title>
  <dc:creator>alpna kansal</dc:creator>
  <cp:lastModifiedBy>alpna kansal</cp:lastModifiedBy>
  <cp:revision>7</cp:revision>
  <dcterms:created xsi:type="dcterms:W3CDTF">2020-12-15T15:36:41Z</dcterms:created>
  <dcterms:modified xsi:type="dcterms:W3CDTF">2020-12-15T17:24:54Z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